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2" r:id="rId1"/>
  </p:sldMasterIdLst>
  <p:notesMasterIdLst>
    <p:notesMasterId r:id="rId9"/>
  </p:notesMasterIdLst>
  <p:sldIdLst>
    <p:sldId id="257" r:id="rId2"/>
    <p:sldId id="284" r:id="rId3"/>
    <p:sldId id="293" r:id="rId4"/>
    <p:sldId id="288" r:id="rId5"/>
    <p:sldId id="287" r:id="rId6"/>
    <p:sldId id="283" r:id="rId7"/>
    <p:sldId id="294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69" d="100"/>
          <a:sy n="69" d="100"/>
        </p:scale>
        <p:origin x="14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03/12/2025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5314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3287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3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928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84459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5653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9380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7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935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7"/>
          <p:cNvSpPr>
            <a:spLocks noChangeArrowheads="1"/>
          </p:cNvSpPr>
          <p:nvPr/>
        </p:nvSpPr>
        <p:spPr bwMode="auto">
          <a:xfrm>
            <a:off x="1600200" y="0"/>
            <a:ext cx="716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5" name="Text Box 34"/>
          <p:cNvSpPr txBox="1">
            <a:spLocks noChangeArrowheads="1"/>
          </p:cNvSpPr>
          <p:nvPr/>
        </p:nvSpPr>
        <p:spPr bwMode="auto">
          <a:xfrm>
            <a:off x="3871913" y="5514975"/>
            <a:ext cx="1157287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/>
              <a:t>Company</a:t>
            </a:r>
          </a:p>
          <a:p>
            <a:pPr>
              <a:defRPr/>
            </a:pPr>
            <a:r>
              <a:rPr lang="en-US" sz="2600" b="1"/>
              <a:t>LOGO</a:t>
            </a:r>
          </a:p>
        </p:txBody>
      </p:sp>
      <p:sp>
        <p:nvSpPr>
          <p:cNvPr id="6" name="Rectangle 52"/>
          <p:cNvSpPr>
            <a:spLocks noChangeArrowheads="1"/>
          </p:cNvSpPr>
          <p:nvPr/>
        </p:nvSpPr>
        <p:spPr bwMode="ltGray">
          <a:xfrm>
            <a:off x="5895975" y="0"/>
            <a:ext cx="3248025" cy="27813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19050" y="2330450"/>
            <a:ext cx="9115425" cy="358775"/>
            <a:chOff x="3827" y="1468"/>
            <a:chExt cx="1927" cy="226"/>
          </a:xfrm>
        </p:grpSpPr>
        <p:sp>
          <p:nvSpPr>
            <p:cNvPr id="8" name="Line 54"/>
            <p:cNvSpPr>
              <a:spLocks noChangeShapeType="1"/>
            </p:cNvSpPr>
            <p:nvPr/>
          </p:nvSpPr>
          <p:spPr bwMode="white">
            <a:xfrm>
              <a:off x="3827" y="1468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9" name="Line 55"/>
            <p:cNvSpPr>
              <a:spLocks noChangeShapeType="1"/>
            </p:cNvSpPr>
            <p:nvPr/>
          </p:nvSpPr>
          <p:spPr bwMode="white">
            <a:xfrm>
              <a:off x="3827" y="1540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" name="Line 56"/>
            <p:cNvSpPr>
              <a:spLocks noChangeShapeType="1"/>
            </p:cNvSpPr>
            <p:nvPr/>
          </p:nvSpPr>
          <p:spPr bwMode="white">
            <a:xfrm>
              <a:off x="3827" y="1616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1" name="Line 57"/>
            <p:cNvSpPr>
              <a:spLocks noChangeShapeType="1"/>
            </p:cNvSpPr>
            <p:nvPr/>
          </p:nvSpPr>
          <p:spPr bwMode="white">
            <a:xfrm>
              <a:off x="3827" y="1694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pic>
        <p:nvPicPr>
          <p:cNvPr id="12" name="Picture 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887663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60"/>
          <p:cNvSpPr>
            <a:spLocks noChangeArrowheads="1"/>
          </p:cNvSpPr>
          <p:nvPr/>
        </p:nvSpPr>
        <p:spPr bwMode="black">
          <a:xfrm>
            <a:off x="0" y="2787650"/>
            <a:ext cx="9144000" cy="7143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4" name="Rectangle 63"/>
          <p:cNvSpPr>
            <a:spLocks noChangeArrowheads="1"/>
          </p:cNvSpPr>
          <p:nvPr/>
        </p:nvSpPr>
        <p:spPr bwMode="gray">
          <a:xfrm>
            <a:off x="2895600" y="2819400"/>
            <a:ext cx="6248400" cy="685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84488" y="0"/>
            <a:ext cx="3011487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White">
          <a:xfrm>
            <a:off x="2895600" y="4038600"/>
            <a:ext cx="6019800" cy="457200"/>
          </a:xfrm>
          <a:solidFill>
            <a:schemeClr val="tx1"/>
          </a:solidFill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ltGray">
          <a:xfrm>
            <a:off x="3124200" y="2819400"/>
            <a:ext cx="5791200" cy="685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CCB32F-639F-4353-B194-515F58951C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FF4FEA-73B5-42A9-B0EF-E9C2407066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28600"/>
            <a:ext cx="2095500" cy="6092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134100" cy="6092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5D5728-DB1B-4413-9461-24DEE5086B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63246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5026025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id-ID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A6ED59-F850-4B8B-A1FC-FE3A100E1E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7CC3E8-B2F5-4C76-A2A4-8FA8C4C9AA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F11293-1922-490A-A548-BE0FF1D85F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676E22-7A91-41BF-88E1-0CC0E5427F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B56F6D-E67E-4CC3-B074-5F21D64D4F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0E2885-4A8F-4637-B61F-E35D1A1FC4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9B7DA0-0302-4A6A-94C9-75BFAE9845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36488-F6F2-4AD5-AE2C-C8E95C289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683A83-621A-46D8-838A-3D4BA7A988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oleObject" Target="../embeddings/oleObject2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Rectangle 32"/>
          <p:cNvSpPr>
            <a:spLocks noChangeArrowheads="1"/>
          </p:cNvSpPr>
          <p:nvPr/>
        </p:nvSpPr>
        <p:spPr bwMode="ltGray">
          <a:xfrm>
            <a:off x="11113" y="0"/>
            <a:ext cx="9132887" cy="11255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1030" name="Group 33"/>
          <p:cNvGrpSpPr>
            <a:grpSpLocks/>
          </p:cNvGrpSpPr>
          <p:nvPr/>
        </p:nvGrpSpPr>
        <p:grpSpPr bwMode="auto">
          <a:xfrm>
            <a:off x="0" y="879475"/>
            <a:ext cx="9144000" cy="144463"/>
            <a:chOff x="1519" y="554"/>
            <a:chExt cx="4241" cy="91"/>
          </a:xfrm>
        </p:grpSpPr>
        <p:sp>
          <p:nvSpPr>
            <p:cNvPr id="1058" name="Line 34"/>
            <p:cNvSpPr>
              <a:spLocks noChangeShapeType="1"/>
            </p:cNvSpPr>
            <p:nvPr userDrawn="1"/>
          </p:nvSpPr>
          <p:spPr bwMode="white">
            <a:xfrm>
              <a:off x="1519" y="554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59" name="Line 35"/>
            <p:cNvSpPr>
              <a:spLocks noChangeShapeType="1"/>
            </p:cNvSpPr>
            <p:nvPr userDrawn="1"/>
          </p:nvSpPr>
          <p:spPr bwMode="white">
            <a:xfrm>
              <a:off x="1519" y="599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60" name="Line 36"/>
            <p:cNvSpPr>
              <a:spLocks noChangeShapeType="1"/>
            </p:cNvSpPr>
            <p:nvPr userDrawn="1"/>
          </p:nvSpPr>
          <p:spPr bwMode="white">
            <a:xfrm>
              <a:off x="1519" y="645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grpSp>
        <p:nvGrpSpPr>
          <p:cNvPr id="1031" name="Group 37"/>
          <p:cNvGrpSpPr>
            <a:grpSpLocks/>
          </p:cNvGrpSpPr>
          <p:nvPr/>
        </p:nvGrpSpPr>
        <p:grpSpPr bwMode="auto">
          <a:xfrm>
            <a:off x="0" y="-11113"/>
            <a:ext cx="2341563" cy="1123951"/>
            <a:chOff x="0" y="0"/>
            <a:chExt cx="1475" cy="694"/>
          </a:xfrm>
        </p:grpSpPr>
        <p:graphicFrame>
          <p:nvGraphicFramePr>
            <p:cNvPr id="1026" name="Object 38"/>
            <p:cNvGraphicFramePr>
              <a:graphicFrameLocks noChangeAspect="1"/>
            </p:cNvGraphicFramePr>
            <p:nvPr/>
          </p:nvGraphicFramePr>
          <p:xfrm>
            <a:off x="695" y="0"/>
            <a:ext cx="780" cy="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18" name="Image" r:id="rId16" imgW="3646321" imgH="3931376" progId="">
                    <p:embed/>
                  </p:oleObj>
                </mc:Choice>
                <mc:Fallback>
                  <p:oleObj name="Image" r:id="rId16" imgW="3646321" imgH="3931376" progId="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b="11470"/>
                        <a:stretch>
                          <a:fillRect/>
                        </a:stretch>
                      </p:blipFill>
                      <p:spPr bwMode="auto">
                        <a:xfrm>
                          <a:off x="695" y="0"/>
                          <a:ext cx="780" cy="6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" name="Object 39"/>
            <p:cNvGraphicFramePr>
              <a:graphicFrameLocks noChangeAspect="1"/>
            </p:cNvGraphicFramePr>
            <p:nvPr/>
          </p:nvGraphicFramePr>
          <p:xfrm>
            <a:off x="0" y="0"/>
            <a:ext cx="737" cy="6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19" name="Image" r:id="rId18" imgW="2575783" imgH="2545301" progId="">
                    <p:embed/>
                  </p:oleObj>
                </mc:Choice>
                <mc:Fallback>
                  <p:oleObj name="Image" r:id="rId18" imgW="2575783" imgH="2545301" progId="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0"/>
                          <a:ext cx="737" cy="6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14600" y="228600"/>
            <a:ext cx="6324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502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2145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accent1"/>
                </a:solidFill>
              </a:defRPr>
            </a:lvl1pPr>
          </a:lstStyle>
          <a:p>
            <a:fld id="{D7147CF9-D26B-4805-A299-64B48DC71832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7" name="Group 44"/>
          <p:cNvGrpSpPr>
            <a:grpSpLocks/>
          </p:cNvGrpSpPr>
          <p:nvPr/>
        </p:nvGrpSpPr>
        <p:grpSpPr bwMode="auto">
          <a:xfrm>
            <a:off x="0" y="1109663"/>
            <a:ext cx="9144000" cy="169862"/>
            <a:chOff x="0" y="699"/>
            <a:chExt cx="5760" cy="107"/>
          </a:xfrm>
        </p:grpSpPr>
        <p:sp>
          <p:nvSpPr>
            <p:cNvPr id="1064" name="Rectangle 40"/>
            <p:cNvSpPr>
              <a:spLocks noChangeArrowheads="1"/>
            </p:cNvSpPr>
            <p:nvPr userDrawn="1"/>
          </p:nvSpPr>
          <p:spPr bwMode="gray">
            <a:xfrm>
              <a:off x="0" y="699"/>
              <a:ext cx="5760" cy="4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66" name="Rectangle 42"/>
            <p:cNvSpPr>
              <a:spLocks noChangeArrowheads="1"/>
            </p:cNvSpPr>
            <p:nvPr userDrawn="1"/>
          </p:nvSpPr>
          <p:spPr bwMode="gray">
            <a:xfrm>
              <a:off x="1476" y="713"/>
              <a:ext cx="4284" cy="93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50000"/>
        <a:buFont typeface="Wingdings 2" pitchFamily="18" charset="2"/>
        <a:buChar char="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 2" pitchFamily="18" charset="2"/>
        <a:buChar char="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14800" cy="6858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MANAJEMEN PEMASARAN </a:t>
            </a:r>
            <a:b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PERTEMUAN 11</a:t>
            </a:r>
          </a:p>
        </p:txBody>
      </p:sp>
      <p:pic>
        <p:nvPicPr>
          <p:cNvPr id="2" name="Picture 2" descr="C:\Users\Acer\Contacts\Desktop\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0"/>
            <a:ext cx="4800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533400" y="30034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24200" y="304800"/>
            <a:ext cx="47917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BAURAN KOMUNIKASI PEMASARAN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3400" y="2057400"/>
            <a:ext cx="8229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Komunikasi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taktik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diadopsi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menyampaikan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kreatif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calon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tentang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penawaran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layanan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maksud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membujuk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agar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melakukan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pembelian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layanan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melalui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penggunaan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berbagai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komunikasi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seperti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media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cetak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radio,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televisi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email, acara,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brosur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lain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sebagainya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671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228600"/>
            <a:ext cx="4932091" cy="64623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8600" y="1219200"/>
            <a:ext cx="4167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Tujuan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Komunikasi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9" name="Rectangle 8"/>
          <p:cNvSpPr/>
          <p:nvPr/>
        </p:nvSpPr>
        <p:spPr>
          <a:xfrm>
            <a:off x="242454" y="1828800"/>
            <a:ext cx="867294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Membantu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manajer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mengembangkan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memanfaatkan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berbagai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peluang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platform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perangkat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rencana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inovatif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mempromosikan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penawaran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layanan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2453" y="3924472"/>
            <a:ext cx="867294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 startAt="2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Menciptakan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kesadaran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dorongan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diperlukan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kesadaran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memanfaatkan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didukung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fitur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proposisi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penjualan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layanan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084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228600"/>
            <a:ext cx="4932091" cy="64623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08692" y="1219200"/>
            <a:ext cx="54786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Mengungkapkan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kompetitif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4056" y="1680314"/>
            <a:ext cx="8610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 startAt="4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menumbuhkan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menimbulkan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kepercayaan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bahwa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asli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otentik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penawarannya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8692" y="2880643"/>
            <a:ext cx="85759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menarik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maupun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lainnya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bersedia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bergabung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karyawan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vendor, investor,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agensi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bisnis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lainnya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6400" y="4101460"/>
            <a:ext cx="854825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Mampu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mencerahkan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komunitas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investor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tentang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kekuatan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inti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fundamental,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pendekatan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tujuan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beserta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saingnya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proposisi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penjualan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melalui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atribut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jasa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ditawarkan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investor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terkesan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siap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berinvestasi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426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4261" y="3108932"/>
            <a:ext cx="6535478" cy="64013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57200" y="1433816"/>
            <a:ext cx="8229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 startAt="7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Meningkatkan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keuntungan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tertinggi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sepanjang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masa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peningkatan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penjualan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pangsa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dibandingkan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para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pesaing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komunikasi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bersifat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inovatif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kreatif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serta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selaras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tujuan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bisnis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keseluruhan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445279" y="4038600"/>
            <a:ext cx="82415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 startAt="8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Meningkatkan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komunikasi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jangka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kepercayaan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penawarannya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keseluruhan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0" y="273142"/>
            <a:ext cx="4932091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16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14600" y="381000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2209800"/>
            <a:ext cx="8305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 startAt="9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Memunculkan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ide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inovatif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tentang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terbaru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menyampaikan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intensif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juga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kreatifitas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dibandingkan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pesaing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217215"/>
            <a:ext cx="4932091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37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304800"/>
            <a:ext cx="4932091" cy="64623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4799" y="1295400"/>
            <a:ext cx="805629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Bauran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elemen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komunikasi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(marketing communication mix) </a:t>
            </a:r>
          </a:p>
        </p:txBody>
      </p:sp>
      <p:sp>
        <p:nvSpPr>
          <p:cNvPr id="7" name="Rectangle 6"/>
          <p:cNvSpPr/>
          <p:nvPr/>
        </p:nvSpPr>
        <p:spPr>
          <a:xfrm>
            <a:off x="371753" y="2126397"/>
            <a:ext cx="36459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Periklanan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(advertising).</a:t>
            </a:r>
          </a:p>
        </p:txBody>
      </p:sp>
      <p:sp>
        <p:nvSpPr>
          <p:cNvPr id="8" name="Rectangle 7"/>
          <p:cNvSpPr/>
          <p:nvPr/>
        </p:nvSpPr>
        <p:spPr>
          <a:xfrm>
            <a:off x="371753" y="2534159"/>
            <a:ext cx="73036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masyarakat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(public relations). </a:t>
            </a:r>
          </a:p>
        </p:txBody>
      </p:sp>
      <p:sp>
        <p:nvSpPr>
          <p:cNvPr id="9" name="Rectangle 8"/>
          <p:cNvSpPr/>
          <p:nvPr/>
        </p:nvSpPr>
        <p:spPr>
          <a:xfrm>
            <a:off x="371753" y="2957394"/>
            <a:ext cx="52290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penjualan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(sales promotion).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97402" y="3374574"/>
            <a:ext cx="51684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daring (online marketing).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71753" y="3791754"/>
            <a:ext cx="60795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Advokasi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(customer avocation).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97402" y="4229072"/>
            <a:ext cx="32746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Publisitas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(publicity).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1753" y="4626114"/>
            <a:ext cx="49405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Penjualan pribadi (personal selling).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78165" y="5096186"/>
            <a:ext cx="51912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digital (digital marketing).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1753" y="5571302"/>
            <a:ext cx="5428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langsung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(direct marketing).</a:t>
            </a:r>
          </a:p>
        </p:txBody>
      </p:sp>
    </p:spTree>
    <p:extLst>
      <p:ext uri="{BB962C8B-B14F-4D97-AF65-F5344CB8AC3E}">
        <p14:creationId xmlns:p14="http://schemas.microsoft.com/office/powerpoint/2010/main" val="357435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01_1">
  <a:themeElements>
    <a:clrScheme name="ms01_1 1">
      <a:dk1>
        <a:srgbClr val="1D528D"/>
      </a:dk1>
      <a:lt1>
        <a:srgbClr val="FFFFFF"/>
      </a:lt1>
      <a:dk2>
        <a:srgbClr val="000000"/>
      </a:dk2>
      <a:lt2>
        <a:srgbClr val="B2B2B2"/>
      </a:lt2>
      <a:accent1>
        <a:srgbClr val="2D6BC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BAE0"/>
      </a:accent5>
      <a:accent6>
        <a:srgbClr val="E78A00"/>
      </a:accent6>
      <a:hlink>
        <a:srgbClr val="9999FF"/>
      </a:hlink>
      <a:folHlink>
        <a:srgbClr val="969696"/>
      </a:folHlink>
    </a:clrScheme>
    <a:fontScheme name="ms01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01_1 1">
        <a:dk1>
          <a:srgbClr val="1D528D"/>
        </a:dk1>
        <a:lt1>
          <a:srgbClr val="FFFFFF"/>
        </a:lt1>
        <a:dk2>
          <a:srgbClr val="000000"/>
        </a:dk2>
        <a:lt2>
          <a:srgbClr val="B2B2B2"/>
        </a:lt2>
        <a:accent1>
          <a:srgbClr val="2D6BC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BAE0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2">
        <a:dk1>
          <a:srgbClr val="808080"/>
        </a:dk1>
        <a:lt1>
          <a:srgbClr val="FFFFFF"/>
        </a:lt1>
        <a:dk2>
          <a:srgbClr val="000000"/>
        </a:dk2>
        <a:lt2>
          <a:srgbClr val="B2B2B2"/>
        </a:lt2>
        <a:accent1>
          <a:srgbClr val="058089"/>
        </a:accent1>
        <a:accent2>
          <a:srgbClr val="66BE0E"/>
        </a:accent2>
        <a:accent3>
          <a:srgbClr val="FFFFFF"/>
        </a:accent3>
        <a:accent4>
          <a:srgbClr val="6C6C6C"/>
        </a:accent4>
        <a:accent5>
          <a:srgbClr val="AAC0C4"/>
        </a:accent5>
        <a:accent6>
          <a:srgbClr val="5CAC0C"/>
        </a:accent6>
        <a:hlink>
          <a:srgbClr val="2CA9D0"/>
        </a:hlink>
        <a:folHlink>
          <a:srgbClr val="4841D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3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8BC84E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7DB546"/>
        </a:accent6>
        <a:hlink>
          <a:srgbClr val="6E81E0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</Template>
  <TotalTime>0</TotalTime>
  <Words>411</Words>
  <Application>Microsoft Office PowerPoint</Application>
  <PresentationFormat>On-screen Show (4:3)</PresentationFormat>
  <Paragraphs>30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Wingdings</vt:lpstr>
      <vt:lpstr>Wingdings 2</vt:lpstr>
      <vt:lpstr>ms01_1</vt:lpstr>
      <vt:lpstr>Image</vt:lpstr>
      <vt:lpstr>MANAJEMEN PEMASARAN   PERTEMUAN 11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2025-12-03T09:31:00Z</dcterms:modified>
</cp:coreProperties>
</file>